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0275213" cy="42803763"/>
  <p:notesSz cx="6858000" cy="9144000"/>
  <p:embeddedFontLst>
    <p:embeddedFont>
      <p:font typeface="Lato Black" panose="020F0A02020204030203" pitchFamily="34" charset="0"/>
      <p:bold r:id="rId3"/>
    </p:embeddedFont>
    <p:embeddedFont>
      <p:font typeface="Lato Black" panose="020F0A02020204030203" pitchFamily="34" charset="0"/>
      <p:bold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364" y="-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0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22478-6B9D-4CE5-B7D9-42CD2176C29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D2365-D582-44CC-BE20-A45CCFE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image" Target="../media/image2.png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20.wmf"/><Relationship Id="rId7" Type="http://schemas.openxmlformats.org/officeDocument/2006/relationships/image" Target="../media/image4.jpeg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8.bin"/><Relationship Id="rId33" Type="http://schemas.openxmlformats.org/officeDocument/2006/relationships/oleObject" Target="../embeddings/oleObject11.bin"/><Relationship Id="rId2" Type="http://schemas.openxmlformats.org/officeDocument/2006/relationships/image" Target="../media/image1.jpeg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4.wmf"/><Relationship Id="rId32" Type="http://schemas.openxmlformats.org/officeDocument/2006/relationships/image" Target="../media/image19.wmf"/><Relationship Id="rId5" Type="http://schemas.openxmlformats.org/officeDocument/2006/relationships/hyperlink" Target="mailto:ndhoa@itims.edu.vn" TargetMode="External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16.wmf"/><Relationship Id="rId36" Type="http://schemas.openxmlformats.org/officeDocument/2006/relationships/image" Target="../media/image21.wmf"/><Relationship Id="rId10" Type="http://schemas.openxmlformats.org/officeDocument/2006/relationships/image" Target="../media/image7.png"/><Relationship Id="rId19" Type="http://schemas.openxmlformats.org/officeDocument/2006/relationships/oleObject" Target="../embeddings/oleObject5.bin"/><Relationship Id="rId31" Type="http://schemas.openxmlformats.org/officeDocument/2006/relationships/oleObject" Target="../embeddings/oleObject10.bin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9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12.bin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">
            <a:extLst>
              <a:ext uri="{FF2B5EF4-FFF2-40B4-BE49-F238E27FC236}">
                <a16:creationId xmlns:a16="http://schemas.microsoft.com/office/drawing/2014/main" id="{21532637-D286-B28D-037B-D6699F3C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0" y="1673"/>
            <a:ext cx="30274390" cy="3770227"/>
          </a:xfrm>
          <a:custGeom>
            <a:avLst/>
            <a:gdLst>
              <a:gd name="connsiteX0" fmla="*/ 0 w 7559675"/>
              <a:gd name="connsiteY0" fmla="*/ 0 h 2010364"/>
              <a:gd name="connsiteX1" fmla="*/ 7559675 w 7559675"/>
              <a:gd name="connsiteY1" fmla="*/ 0 h 2010364"/>
              <a:gd name="connsiteX2" fmla="*/ 7559675 w 7559675"/>
              <a:gd name="connsiteY2" fmla="*/ 2010364 h 2010364"/>
              <a:gd name="connsiteX3" fmla="*/ 0 w 7559675"/>
              <a:gd name="connsiteY3" fmla="*/ 2010364 h 20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675" h="2010364">
                <a:moveTo>
                  <a:pt x="0" y="0"/>
                </a:moveTo>
                <a:lnTo>
                  <a:pt x="7559675" y="0"/>
                </a:lnTo>
                <a:lnTo>
                  <a:pt x="7559675" y="2010364"/>
                </a:lnTo>
                <a:lnTo>
                  <a:pt x="0" y="2010364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D648EE-AAB2-66CB-5DC9-B1AD6BD95741}"/>
              </a:ext>
            </a:extLst>
          </p:cNvPr>
          <p:cNvSpPr>
            <a:spLocks/>
          </p:cNvSpPr>
          <p:nvPr/>
        </p:nvSpPr>
        <p:spPr>
          <a:xfrm>
            <a:off x="-2" y="-1"/>
            <a:ext cx="30280681" cy="3771901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F47616-4204-8D24-3636-B2D9EB2F25DC}"/>
              </a:ext>
            </a:extLst>
          </p:cNvPr>
          <p:cNvGrpSpPr>
            <a:grpSpLocks/>
          </p:cNvGrpSpPr>
          <p:nvPr/>
        </p:nvGrpSpPr>
        <p:grpSpPr>
          <a:xfrm>
            <a:off x="733618" y="560051"/>
            <a:ext cx="10734481" cy="2734256"/>
            <a:chOff x="-84508" y="598303"/>
            <a:chExt cx="4094275" cy="1042882"/>
          </a:xfrm>
        </p:grpSpPr>
        <p:pic>
          <p:nvPicPr>
            <p:cNvPr id="10" name="Picture 9" descr="A black and white logo of a globe&#10;&#10;Description automatically generated">
              <a:extLst>
                <a:ext uri="{FF2B5EF4-FFF2-40B4-BE49-F238E27FC236}">
                  <a16:creationId xmlns:a16="http://schemas.microsoft.com/office/drawing/2014/main" id="{A1962691-933C-5586-BF67-FE9AE8D50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72" b="96100" l="5033" r="98882">
                          <a14:foregroundMark x1="28875" y1="71505" x2="28798" y2="96100"/>
                          <a14:foregroundMark x1="28936" y1="51942" x2="28889" y2="67029"/>
                          <a14:foregroundMark x1="28991" y1="34268" x2="28950" y2="47511"/>
                          <a14:foregroundMark x1="29077" y1="6708" x2="29011" y2="27854"/>
                          <a14:foregroundMark x1="37372" y1="9516" x2="42746" y2="22940"/>
                          <a14:foregroundMark x1="20224" y1="11076" x2="17241" y2="20437"/>
                          <a14:foregroundMark x1="15191" y1="8892" x2="10259" y2="16898"/>
                          <a14:foregroundMark x1="9133" y1="26521" x2="5778" y2="43370"/>
                          <a14:foregroundMark x1="14445" y1="31669" x2="14445" y2="43214"/>
                          <a14:foregroundMark x1="14445" y1="56630" x2="15191" y2="66459"/>
                          <a14:foregroundMark x1="5033" y1="58034" x2="8760" y2="73791"/>
                          <a14:foregroundMark x1="17055" y1="77379" x2="18360" y2="87207"/>
                          <a14:foregroundMark x1="11184" y1="83619" x2="15750" y2="90484"/>
                          <a14:foregroundMark x1="42032" y1="78627" x2="39981" y2="87520"/>
                          <a14:foregroundMark x1="53868" y1="54758" x2="52004" y2="65211"/>
                          <a14:foregroundMark x1="46319" y1="57722" x2="44175" y2="67395"/>
                          <a14:foregroundMark x1="92078" y1="51794" x2="92078" y2="51794"/>
                          <a14:foregroundMark x1="92824" y1="38066" x2="92824" y2="38066"/>
                          <a14:foregroundMark x1="98882" y1="33853" x2="98882" y2="33853"/>
                          <a14:foregroundMark x1="85927" y1="26053" x2="85927" y2="26053"/>
                          <a14:foregroundMark x1="44455" y1="30109" x2="44734" y2="42590"/>
                          <a14:foregroundMark x1="51901" y1="38066" x2="52749" y2="47582"/>
                          <a14:foregroundMark x1="50885" y1="26677" x2="51692" y2="35725"/>
                          <a14:foregroundMark x1="49411" y1="66429" x2="47623" y2="70515"/>
                          <a14:foregroundMark x1="54520" y1="54758" x2="51647" y2="61321"/>
                          <a14:foregroundMark x1="54706" y1="57254" x2="51724" y2="73791"/>
                          <a14:foregroundMark x1="52190" y1="75975" x2="53588" y2="75975"/>
                          <a14:foregroundMark x1="85834" y1="82059" x2="84833" y2="81960"/>
                          <a14:foregroundMark x1="85741" y1="82527" x2="85741" y2="82527"/>
                          <a14:foregroundMark x1="86114" y1="82527" x2="86207" y2="83151"/>
                          <a14:foregroundMark x1="89189" y1="77067" x2="89189" y2="77067"/>
                          <a14:foregroundMark x1="83411" y1="63027" x2="83411" y2="63027"/>
                          <a14:foregroundMark x1="81827" y1="62871" x2="80498" y2="62930"/>
                          <a14:foregroundMark x1="73253" y1="63807" x2="71016" y2="67863"/>
                          <a14:foregroundMark x1="81287" y1="77766" x2="79683" y2="77691"/>
                          <a14:foregroundMark x1="86393" y1="78003" x2="85713" y2="77971"/>
                          <a14:foregroundMark x1="79683" y1="77691" x2="76328" y2="77847"/>
                          <a14:foregroundMark x1="75364" y1="76457" x2="73346" y2="72855"/>
                          <a14:foregroundMark x1="66356" y1="76443" x2="69897" y2="82059"/>
                          <a14:foregroundMark x1="84809" y1="82683" x2="84579" y2="82683"/>
                          <a14:foregroundMark x1="80615" y1="51170" x2="79590" y2="49298"/>
                          <a14:foregroundMark x1="79124" y1="48986" x2="77786" y2="49077"/>
                          <a14:foregroundMark x1="59092" y1="49168" x2="58386" y2="49153"/>
                          <a14:foregroundMark x1="83225" y1="38222" x2="82199" y2="40562"/>
                          <a14:foregroundMark x1="57782" y1="16693" x2="61510" y2="23089"/>
                          <a14:backgroundMark x1="80615" y1="83307" x2="72507" y2="84087"/>
                          <a14:backgroundMark x1="82013" y1="83463" x2="79683" y2="83463"/>
                          <a14:backgroundMark x1="82818" y1="82839" x2="80056" y2="82839"/>
                          <a14:backgroundMark x1="68431" y1="83358" x2="66170" y2="83307"/>
                          <a14:backgroundMark x1="73066" y1="83463" x2="68934" y2="83370"/>
                          <a14:backgroundMark x1="69755" y1="82252" x2="70643" y2="83931"/>
                          <a14:backgroundMark x1="65610" y1="74415" x2="66546" y2="76185"/>
                          <a14:backgroundMark x1="82776" y1="82730" x2="79870" y2="84555"/>
                          <a14:backgroundMark x1="80242" y1="82839" x2="82754" y2="82671"/>
                          <a14:backgroundMark x1="28145" y1="27925" x2="28332" y2="34321"/>
                          <a14:backgroundMark x1="8667" y1="18097" x2="10252" y2="20281"/>
                          <a14:backgroundMark x1="44362" y1="24493" x2="40727" y2="27301"/>
                          <a14:backgroundMark x1="59946" y1="24181" x2="60019" y2="25273"/>
                          <a14:backgroundMark x1="29077" y1="49922" x2="29077" y2="49922"/>
                          <a14:backgroundMark x1="30009" y1="49766" x2="25815" y2="49610"/>
                          <a14:backgroundMark x1="29823" y1="69267" x2="24511" y2="69267"/>
                          <a14:backgroundMark x1="72973" y1="51482" x2="67847" y2="51794"/>
                          <a14:backgroundMark x1="56757" y1="50702" x2="51072" y2="50234"/>
                          <a14:backgroundMark x1="50419" y1="35725" x2="50419" y2="38066"/>
                          <a14:backgroundMark x1="50326" y1="58034" x2="49860" y2="63495"/>
                          <a14:backgroundMark x1="49860" y1="63495" x2="49208" y2="66303"/>
                          <a14:backgroundMark x1="73159" y1="50078" x2="73159" y2="50078"/>
                          <a14:backgroundMark x1="72321" y1="49610" x2="72321" y2="49610"/>
                          <a14:backgroundMark x1="75769" y1="50078" x2="71668" y2="50390"/>
                          <a14:backgroundMark x1="69618" y1="50702" x2="59739" y2="50858"/>
                          <a14:backgroundMark x1="71109" y1="50702" x2="66915" y2="50702"/>
                          <a14:backgroundMark x1="78285" y1="50390" x2="73532" y2="50390"/>
                          <a14:backgroundMark x1="58807" y1="50234" x2="56198" y2="50390"/>
                          <a14:backgroundMark x1="80895" y1="63963" x2="74371" y2="64119"/>
                          <a14:backgroundMark x1="75676" y1="79095" x2="75862" y2="78783"/>
                          <a14:backgroundMark x1="76421" y1="79251" x2="75210" y2="78003"/>
                          <a14:backgroundMark x1="75769" y1="79407" x2="74278" y2="75975"/>
                          <a14:backgroundMark x1="75303" y1="77379" x2="73998" y2="75507"/>
                          <a14:backgroundMark x1="81361" y1="84243" x2="84250" y2="83619"/>
                          <a14:backgroundMark x1="86207" y1="79251" x2="81920" y2="79407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7183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4508" y="598303"/>
              <a:ext cx="1745729" cy="104288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B95467-2471-B92B-A2FA-BC753A36F496}"/>
                </a:ext>
              </a:extLst>
            </p:cNvPr>
            <p:cNvSpPr txBox="1">
              <a:spLocks/>
            </p:cNvSpPr>
            <p:nvPr/>
          </p:nvSpPr>
          <p:spPr>
            <a:xfrm>
              <a:off x="1118426" y="659354"/>
              <a:ext cx="2891341" cy="59868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i="0">
                  <a:solidFill>
                    <a:schemeClr val="bg1"/>
                  </a:solidFill>
                  <a:effectLst/>
                  <a:latin typeface="Lato black" panose="020F0A02020204030203" pitchFamily="34" charset="0"/>
                  <a:cs typeface="Lato black" panose="020F0A02020204030203" pitchFamily="34" charset="0"/>
                </a:rPr>
                <a:t>ICAMT 2024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CF874A-8AF7-DE4F-4392-8C8E7CA3D39E}"/>
              </a:ext>
            </a:extLst>
          </p:cNvPr>
          <p:cNvSpPr txBox="1"/>
          <p:nvPr/>
        </p:nvSpPr>
        <p:spPr>
          <a:xfrm>
            <a:off x="13509523" y="442063"/>
            <a:ext cx="159192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i="0">
                <a:solidFill>
                  <a:schemeClr val="bg1"/>
                </a:solidFill>
                <a:effectLst/>
                <a:latin typeface="Lato black" panose="020F0A02020204030203" pitchFamily="34" charset="0"/>
                <a:cs typeface="Lato black" panose="020F0A02020204030203" pitchFamily="34" charset="0"/>
              </a:rPr>
              <a:t>INTERNATIONAL </a:t>
            </a:r>
          </a:p>
          <a:p>
            <a:pPr algn="r"/>
            <a:r>
              <a:rPr lang="en-US" sz="6000" b="1" i="0">
                <a:solidFill>
                  <a:schemeClr val="bg1"/>
                </a:solidFill>
                <a:effectLst/>
                <a:latin typeface="Lato black" panose="020F0A02020204030203" pitchFamily="34" charset="0"/>
                <a:cs typeface="Lato black" panose="020F0A02020204030203" pitchFamily="34" charset="0"/>
              </a:rPr>
              <a:t>CONFERENCE </a:t>
            </a:r>
          </a:p>
          <a:p>
            <a:pPr algn="r"/>
            <a:r>
              <a:rPr lang="en-US" sz="4000" b="1" i="0">
                <a:solidFill>
                  <a:schemeClr val="bg1"/>
                </a:solidFill>
                <a:effectLst/>
                <a:latin typeface="Lato black" panose="020F0A02020204030203" pitchFamily="34" charset="0"/>
                <a:cs typeface="Lato black" panose="020F0A02020204030203" pitchFamily="34" charset="0"/>
              </a:rPr>
              <a:t>ON ADVANCED MATERIALS AND TECHNOLOGY</a:t>
            </a:r>
            <a:endParaRPr lang="en-US" sz="4000">
              <a:solidFill>
                <a:schemeClr val="bg1"/>
              </a:solidFill>
              <a:effectLst/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pPr algn="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5F572-D84C-4D30-E61A-BF95931FF48D}"/>
              </a:ext>
            </a:extLst>
          </p:cNvPr>
          <p:cNvSpPr txBox="1"/>
          <p:nvPr/>
        </p:nvSpPr>
        <p:spPr>
          <a:xfrm>
            <a:off x="4256705" y="2346509"/>
            <a:ext cx="7104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3200" b="1">
                <a:solidFill>
                  <a:schemeClr val="bg1"/>
                </a:solidFill>
                <a:latin typeface="Lato Black" panose="020F0A02020204030203" pitchFamily="34" charset="0"/>
                <a:ea typeface="굴림" pitchFamily="34" charset="-127"/>
                <a:cs typeface="Lato Black" panose="020F0A02020204030203" pitchFamily="34" charset="0"/>
              </a:rPr>
              <a:t>Hanoi, Vietnam, October 09-12, 2024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90C33252-30D3-595B-EFF4-74D585A00F8D}"/>
              </a:ext>
            </a:extLst>
          </p:cNvPr>
          <p:cNvSpPr/>
          <p:nvPr/>
        </p:nvSpPr>
        <p:spPr>
          <a:xfrm>
            <a:off x="22563807" y="2875701"/>
            <a:ext cx="7716806" cy="9011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065 w 13065"/>
              <a:gd name="connsiteY0" fmla="*/ 0 h 10123"/>
              <a:gd name="connsiteX1" fmla="*/ 13065 w 13065"/>
              <a:gd name="connsiteY1" fmla="*/ 0 h 10123"/>
              <a:gd name="connsiteX2" fmla="*/ 13065 w 13065"/>
              <a:gd name="connsiteY2" fmla="*/ 10000 h 10123"/>
              <a:gd name="connsiteX3" fmla="*/ 0 w 13065"/>
              <a:gd name="connsiteY3" fmla="*/ 10123 h 10123"/>
              <a:gd name="connsiteX4" fmla="*/ 3065 w 13065"/>
              <a:gd name="connsiteY4" fmla="*/ 0 h 10123"/>
              <a:gd name="connsiteX0" fmla="*/ 1733 w 11733"/>
              <a:gd name="connsiteY0" fmla="*/ 0 h 10017"/>
              <a:gd name="connsiteX1" fmla="*/ 11733 w 11733"/>
              <a:gd name="connsiteY1" fmla="*/ 0 h 10017"/>
              <a:gd name="connsiteX2" fmla="*/ 11733 w 11733"/>
              <a:gd name="connsiteY2" fmla="*/ 10000 h 10017"/>
              <a:gd name="connsiteX3" fmla="*/ 0 w 11733"/>
              <a:gd name="connsiteY3" fmla="*/ 10017 h 10017"/>
              <a:gd name="connsiteX4" fmla="*/ 1733 w 11733"/>
              <a:gd name="connsiteY4" fmla="*/ 0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" h="10017">
                <a:moveTo>
                  <a:pt x="1733" y="0"/>
                </a:moveTo>
                <a:lnTo>
                  <a:pt x="11733" y="0"/>
                </a:lnTo>
                <a:lnTo>
                  <a:pt x="11733" y="10000"/>
                </a:lnTo>
                <a:lnTo>
                  <a:pt x="0" y="10017"/>
                </a:lnTo>
                <a:lnTo>
                  <a:pt x="173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92F2B-AAF4-50D9-C996-FB9ED0068730}"/>
              </a:ext>
            </a:extLst>
          </p:cNvPr>
          <p:cNvSpPr txBox="1"/>
          <p:nvPr/>
        </p:nvSpPr>
        <p:spPr>
          <a:xfrm>
            <a:off x="24348952" y="3000638"/>
            <a:ext cx="513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>
                <a:solidFill>
                  <a:srgbClr val="C0000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POSTER CODE: A-XXX </a:t>
            </a:r>
          </a:p>
        </p:txBody>
      </p:sp>
      <p:sp>
        <p:nvSpPr>
          <p:cNvPr id="19" name="AutoShape 83">
            <a:extLst>
              <a:ext uri="{FF2B5EF4-FFF2-40B4-BE49-F238E27FC236}">
                <a16:creationId xmlns:a16="http://schemas.microsoft.com/office/drawing/2014/main" id="{CF794CC2-43A1-4D2A-4BD9-152B6499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1089" y="13188528"/>
            <a:ext cx="14401800" cy="24664988"/>
          </a:xfrm>
          <a:prstGeom prst="roundRect">
            <a:avLst>
              <a:gd name="adj" fmla="val 744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AutoShape 82">
            <a:extLst>
              <a:ext uri="{FF2B5EF4-FFF2-40B4-BE49-F238E27FC236}">
                <a16:creationId xmlns:a16="http://schemas.microsoft.com/office/drawing/2014/main" id="{1588D8BD-6270-5176-D6A6-770E11AA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14" y="13247266"/>
            <a:ext cx="13335000" cy="10761662"/>
          </a:xfrm>
          <a:prstGeom prst="roundRect">
            <a:avLst>
              <a:gd name="adj" fmla="val 7981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AutoShape 81">
            <a:extLst>
              <a:ext uri="{FF2B5EF4-FFF2-40B4-BE49-F238E27FC236}">
                <a16:creationId xmlns:a16="http://schemas.microsoft.com/office/drawing/2014/main" id="{BC258C2A-6A54-07DB-23B0-9CBFECF8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464" y="24847128"/>
            <a:ext cx="13335000" cy="13106400"/>
          </a:xfrm>
          <a:prstGeom prst="roundRect">
            <a:avLst>
              <a:gd name="adj" fmla="val 6810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AutoShape 111">
            <a:extLst>
              <a:ext uri="{FF2B5EF4-FFF2-40B4-BE49-F238E27FC236}">
                <a16:creationId xmlns:a16="http://schemas.microsoft.com/office/drawing/2014/main" id="{BF7AE3D0-A1D9-D185-8AC8-E000B4D5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602" y="38688492"/>
            <a:ext cx="27655838" cy="231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373130" tIns="186565" rIns="373130" bIns="186565" anchor="ctr"/>
          <a:lstStyle>
            <a:lvl1pPr defTabSz="3730625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730625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7306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7306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7306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7800">
              <a:latin typeface="+mn-lt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C0816B45-8224-14E0-81F9-10F2B4D7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601" y="4491988"/>
            <a:ext cx="27801887" cy="30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400" b="1">
                <a:solidFill>
                  <a:srgbClr val="FF000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INVESTIGATE THE PROPERTIES OF ZN</a:t>
            </a:r>
            <a:r>
              <a:rPr lang="en-US" altLang="ko-KR" sz="4400" b="1" baseline="-25000">
                <a:solidFill>
                  <a:srgbClr val="FF000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4400" b="1">
                <a:solidFill>
                  <a:srgbClr val="FF000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SNO</a:t>
            </a:r>
            <a:r>
              <a:rPr lang="en-US" altLang="ko-KR" sz="4400" b="1" baseline="-25000">
                <a:solidFill>
                  <a:srgbClr val="FF000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en-US" altLang="ko-KR" sz="4400" b="1">
                <a:solidFill>
                  <a:srgbClr val="FF000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 MATERIALS AT DIFFERENT HYDROTHERMAL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400" b="1">
                <a:solidFill>
                  <a:srgbClr val="FF000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TEMPERATURES FOR GAS SENSOR APPLICATION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400" b="1">
                <a:solidFill>
                  <a:srgbClr val="0000FF"/>
                </a:solidFill>
                <a:latin typeface="+mn-lt"/>
                <a:ea typeface="굴림" panose="020B0600000101010101" pitchFamily="34" charset="-127"/>
                <a:cs typeface="Times New Roman" panose="02020603050405020304" pitchFamily="18" charset="0"/>
              </a:rPr>
              <a:t>Nguyen Hong Hanh, Lai Van Duy, Hoang Xuan Thanh, Nguyen Duc Hoa*</a:t>
            </a:r>
            <a:br>
              <a:rPr lang="en-US" altLang="ko-KR" sz="3400" b="1">
                <a:solidFill>
                  <a:srgbClr val="0000FF"/>
                </a:solidFill>
                <a:latin typeface="+mn-lt"/>
                <a:ea typeface="굴림" panose="020B0600000101010101" pitchFamily="34" charset="-127"/>
                <a:cs typeface="Times New Roman" panose="02020603050405020304" pitchFamily="18" charset="0"/>
              </a:rPr>
            </a:br>
            <a:r>
              <a:rPr lang="en-US" altLang="ko-KR" sz="3000" i="1">
                <a:latin typeface="+mn-lt"/>
                <a:ea typeface="굴림" panose="020B0600000101010101" pitchFamily="34" charset="-127"/>
                <a:cs typeface="Times New Roman" panose="02020603050405020304" pitchFamily="18" charset="0"/>
              </a:rPr>
              <a:t>International Training Institute for Materials Science (ITIMS), Hanoi University of Science and Technology, No. 1, Dai Co Viet, Hai Ba Trung, Hanoi, Viet Nam.</a:t>
            </a:r>
            <a:endParaRPr lang="fr-FR" altLang="ko-KR" sz="3000">
              <a:latin typeface="+mn-lt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ko-KR" sz="2900">
                <a:latin typeface="+mn-lt"/>
                <a:ea typeface="굴림" panose="020B0600000101010101" pitchFamily="34" charset="-127"/>
                <a:cs typeface="Times New Roman" panose="02020603050405020304" pitchFamily="18" charset="0"/>
              </a:rPr>
              <a:t>*corresponding email : </a:t>
            </a:r>
            <a:r>
              <a:rPr lang="fr-FR" altLang="ko-KR" sz="2900">
                <a:latin typeface="+mn-lt"/>
                <a:ea typeface="굴림" panose="020B0600000101010101" pitchFamily="34" charset="-127"/>
                <a:cs typeface="Times New Roman" panose="02020603050405020304" pitchFamily="18" charset="0"/>
                <a:hlinkClick r:id="rId5"/>
              </a:rPr>
              <a:t>ndhoa@itims.edu.vn</a:t>
            </a:r>
            <a:endParaRPr lang="fr-FR" altLang="ko-KR" sz="2900">
              <a:latin typeface="+mn-lt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5" name="AutoShape 91" descr="Newsprint">
            <a:extLst>
              <a:ext uri="{FF2B5EF4-FFF2-40B4-BE49-F238E27FC236}">
                <a16:creationId xmlns:a16="http://schemas.microsoft.com/office/drawing/2014/main" id="{C77DF4D6-14B4-BBA2-3901-AB5520CD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463" y="8311728"/>
            <a:ext cx="28038425" cy="4114800"/>
          </a:xfrm>
          <a:prstGeom prst="roundRect">
            <a:avLst>
              <a:gd name="adj" fmla="val 16667"/>
            </a:avLst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73130" tIns="186565" rIns="373130" bIns="186565" anchor="ctr"/>
          <a:lstStyle>
            <a:lvl1pPr defTabSz="3730625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730625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7306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7306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7306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730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780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783B81E7-AF83-821C-7E3C-F6A09BE0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14" y="12743106"/>
            <a:ext cx="5867400" cy="959013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rgbClr val="808080">
                <a:alpha val="50000"/>
              </a:srgbClr>
            </a:prstShdw>
          </a:effectLst>
        </p:spPr>
        <p:txBody>
          <a:bodyPr lIns="279174" tIns="139589" rIns="279174" bIns="139589">
            <a:spAutoFit/>
          </a:bodyPr>
          <a:lstStyle>
            <a:lvl1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굴림" pitchFamily="34" charset="-127"/>
                <a:cs typeface="Arial" panose="020B0604020202020204" pitchFamily="34" charset="0"/>
              </a:rPr>
              <a:t>EXPERIMENTAL</a:t>
            </a: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3A34DB8C-68A3-67EE-8D54-BCBCE055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77" y="20826433"/>
            <a:ext cx="12877800" cy="286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marL="361950" indent="-361950"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54188" indent="-361950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Investigate the properties of Zn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material at different hydrothermal temperatures: 180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C/24h, 200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C/24h, 220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SEM, XRD measurement.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H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 Sensing Properties of Zn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material at different hydrothermal temperatures.</a:t>
            </a:r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id="{DEEE995C-1F22-BDAC-73D7-70E614DF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014" y="24323558"/>
            <a:ext cx="8839200" cy="959013"/>
          </a:xfrm>
          <a:prstGeom prst="rect">
            <a:avLst/>
          </a:prstGeom>
          <a:solidFill>
            <a:srgbClr val="FFCC00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rgbClr val="808080">
                <a:alpha val="50000"/>
              </a:srgbClr>
            </a:prstShdw>
          </a:effectLst>
        </p:spPr>
        <p:txBody>
          <a:bodyPr lIns="279174" tIns="139589" rIns="279174" bIns="139589">
            <a:spAutoFit/>
          </a:bodyPr>
          <a:lstStyle>
            <a:lvl1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ko-KR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굴림" pitchFamily="34" charset="-127"/>
                <a:cs typeface="Arial" panose="020B0604020202020204" pitchFamily="34" charset="0"/>
              </a:rPr>
              <a:t>RESULTS AND DISCUSSIONS</a:t>
            </a:r>
          </a:p>
        </p:txBody>
      </p:sp>
      <p:sp>
        <p:nvSpPr>
          <p:cNvPr id="29" name="Text Box 60">
            <a:extLst>
              <a:ext uri="{FF2B5EF4-FFF2-40B4-BE49-F238E27FC236}">
                <a16:creationId xmlns:a16="http://schemas.microsoft.com/office/drawing/2014/main" id="{C0961281-DA87-8A11-A714-D522E02D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002" y="34867428"/>
            <a:ext cx="13030200" cy="294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Fig.1, it is observed the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SEM images of Zn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material with different hydrothermal temperatures: (a) 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180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C/24h; (b) 200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C/24h; (c) 220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 to demonstrate the Zn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4 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material are nanoparticles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In the Fig. 2, 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the XRD images of Zn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material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. 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It demonstrate all 3 samples are Zn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material. Especially, the 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200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sample with all pic are (311), (400), (511), (440), (622), (731) compare with Zn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 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XRD standard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 Box 62">
            <a:extLst>
              <a:ext uri="{FF2B5EF4-FFF2-40B4-BE49-F238E27FC236}">
                <a16:creationId xmlns:a16="http://schemas.microsoft.com/office/drawing/2014/main" id="{F3B4A72D-2D2C-BF2A-9875-DF1FB75B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2364" y="35362728"/>
            <a:ext cx="14119225" cy="24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In Fig. 3, 4, 5, we show the H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S-sensing characteristics of Zn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SnO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at 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different hydrothermal temperatures: 180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C/24h, 200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C/24h, 220</a:t>
            </a:r>
            <a:r>
              <a:rPr lang="en-US" altLang="ko-KR" sz="2800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were measured 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at different temperatures 350</a:t>
            </a:r>
            <a:r>
              <a:rPr lang="en-US" altLang="ko-KR" sz="2800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400</a:t>
            </a:r>
            <a:r>
              <a:rPr lang="en-US" altLang="ko-KR" sz="2800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450</a:t>
            </a:r>
            <a:r>
              <a:rPr lang="en-US" altLang="ko-KR" sz="2800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under different H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 concentration from 1 ppm to 20 ppm.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It showed that, the highest sensor response (S) at 400</a:t>
            </a:r>
            <a:r>
              <a:rPr lang="en-US" altLang="ko-KR" sz="2800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 with H</a:t>
            </a:r>
            <a:r>
              <a:rPr lang="en-US" altLang="ko-KR" sz="2800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 concentration from 5 ppm to 20 ppm.</a:t>
            </a:r>
            <a:r>
              <a:rPr lang="en-US" altLang="ko-KR" sz="28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49ADC737-FE44-2E12-CC06-F1FB722B8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664" y="25685328"/>
            <a:ext cx="105918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Fig. 1. The SEM images of the synthesized Zn</a:t>
            </a:r>
            <a:r>
              <a:rPr lang="en-US" altLang="ko-KR" sz="28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28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ectangle 84" descr="작은 색종이 조각">
            <a:extLst>
              <a:ext uri="{FF2B5EF4-FFF2-40B4-BE49-F238E27FC236}">
                <a16:creationId xmlns:a16="http://schemas.microsoft.com/office/drawing/2014/main" id="{AD9475B3-E521-289D-D4A5-04B0E497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3114" y="38317322"/>
            <a:ext cx="6019800" cy="769441"/>
          </a:xfrm>
          <a:prstGeom prst="rect">
            <a:avLst/>
          </a:prstGeom>
          <a:pattFill prst="smConfetti">
            <a:fgClr>
              <a:schemeClr val="folHlink"/>
            </a:fgClr>
            <a:bgClr>
              <a:schemeClr val="bg1"/>
            </a:bgClr>
          </a:pattFill>
          <a:ln w="76200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itchFamily="34" charset="-127"/>
                <a:cs typeface="Arial" panose="020B0604020202020204" pitchFamily="34" charset="0"/>
              </a:rPr>
              <a:t>CONCLUSIONS</a:t>
            </a:r>
            <a:endParaRPr lang="ko-KR" altLang="en-US" sz="4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33" name="Rectangle 85" descr="화강암">
            <a:extLst>
              <a:ext uri="{FF2B5EF4-FFF2-40B4-BE49-F238E27FC236}">
                <a16:creationId xmlns:a16="http://schemas.microsoft.com/office/drawing/2014/main" id="{B562D094-EE23-13C6-6A34-CD9FE55C7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5914" y="7876649"/>
            <a:ext cx="7086600" cy="769441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76200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906838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906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굴림" pitchFamily="34" charset="-127"/>
              </a:rPr>
              <a:t>INTRODUCTION</a:t>
            </a:r>
            <a:endParaRPr lang="ko-KR" altLang="en-US" sz="4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굴림" pitchFamily="34" charset="-127"/>
            </a:endParaRPr>
          </a:p>
        </p:txBody>
      </p:sp>
      <p:grpSp>
        <p:nvGrpSpPr>
          <p:cNvPr id="34" name="Group 195">
            <a:extLst>
              <a:ext uri="{FF2B5EF4-FFF2-40B4-BE49-F238E27FC236}">
                <a16:creationId xmlns:a16="http://schemas.microsoft.com/office/drawing/2014/main" id="{32724D6B-47B0-3830-937B-9C0F57A13A3E}"/>
              </a:ext>
            </a:extLst>
          </p:cNvPr>
          <p:cNvGrpSpPr>
            <a:grpSpLocks/>
          </p:cNvGrpSpPr>
          <p:nvPr/>
        </p:nvGrpSpPr>
        <p:grpSpPr bwMode="auto">
          <a:xfrm>
            <a:off x="12110127" y="8645103"/>
            <a:ext cx="16383000" cy="3476625"/>
            <a:chOff x="8046" y="2364"/>
            <a:chExt cx="9234" cy="2190"/>
          </a:xfrm>
        </p:grpSpPr>
        <p:sp>
          <p:nvSpPr>
            <p:cNvPr id="35" name="Rectangle 136">
              <a:extLst>
                <a:ext uri="{FF2B5EF4-FFF2-40B4-BE49-F238E27FC236}">
                  <a16:creationId xmlns:a16="http://schemas.microsoft.com/office/drawing/2014/main" id="{30AD7DC6-803A-00C2-9CEE-4C3C09BBF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7" y="2364"/>
              <a:ext cx="2257" cy="33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Motivation </a:t>
              </a:r>
            </a:p>
          </p:txBody>
        </p:sp>
        <p:sp>
          <p:nvSpPr>
            <p:cNvPr id="36" name="Rectangle 137" descr="작은 물방울">
              <a:extLst>
                <a:ext uri="{FF2B5EF4-FFF2-40B4-BE49-F238E27FC236}">
                  <a16:creationId xmlns:a16="http://schemas.microsoft.com/office/drawing/2014/main" id="{E3441E50-D0A8-DF8F-2222-E26F75C2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" y="2933"/>
              <a:ext cx="9186" cy="373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Investigate the properties of  Zn</a:t>
              </a:r>
              <a:r>
                <a:rPr lang="en-US" altLang="ko-KR" sz="32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2</a:t>
              </a: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SnO</a:t>
              </a:r>
              <a:r>
                <a:rPr lang="en-US" altLang="ko-KR" sz="32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4</a:t>
              </a: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 materials at different hydrothermal temperatures   </a:t>
              </a:r>
            </a:p>
          </p:txBody>
        </p:sp>
        <p:sp>
          <p:nvSpPr>
            <p:cNvPr id="37" name="Rectangle 138" descr="작은 물방울">
              <a:extLst>
                <a:ext uri="{FF2B5EF4-FFF2-40B4-BE49-F238E27FC236}">
                  <a16:creationId xmlns:a16="http://schemas.microsoft.com/office/drawing/2014/main" id="{54252828-39BD-7844-1A4D-DCF706B3B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" y="3531"/>
              <a:ext cx="9186" cy="399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Applied Zn</a:t>
              </a:r>
              <a:r>
                <a:rPr lang="en-US" altLang="ko-KR" sz="32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2</a:t>
              </a: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SnO</a:t>
              </a:r>
              <a:r>
                <a:rPr lang="en-US" altLang="ko-KR" sz="32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4</a:t>
              </a: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 on gas sensor</a:t>
              </a:r>
            </a:p>
          </p:txBody>
        </p:sp>
        <p:sp>
          <p:nvSpPr>
            <p:cNvPr id="38" name="Rectangle 139" descr="작은 물방울">
              <a:extLst>
                <a:ext uri="{FF2B5EF4-FFF2-40B4-BE49-F238E27FC236}">
                  <a16:creationId xmlns:a16="http://schemas.microsoft.com/office/drawing/2014/main" id="{E1721925-4493-4D5A-4BFF-BAEEFCF1E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" y="4180"/>
              <a:ext cx="9234" cy="374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Measure the </a:t>
              </a:r>
              <a:r>
                <a:rPr lang="en-US" altLang="ko-KR" sz="3000" b="1" dirty="0">
                  <a:solidFill>
                    <a:srgbClr val="000000"/>
                  </a:solidFill>
                  <a:latin typeface="+mn-lt"/>
                  <a:ea typeface="Batang" pitchFamily="18" charset="-127"/>
                </a:rPr>
                <a:t>H</a:t>
              </a:r>
              <a:r>
                <a:rPr lang="en-US" altLang="ko-KR" sz="3000" b="1" baseline="-25000" dirty="0">
                  <a:solidFill>
                    <a:srgbClr val="000000"/>
                  </a:solidFill>
                  <a:latin typeface="+mn-lt"/>
                  <a:ea typeface="Batang" pitchFamily="18" charset="-127"/>
                </a:rPr>
                <a:t>2</a:t>
              </a:r>
              <a:r>
                <a:rPr lang="en-US" altLang="ko-KR" sz="3000" b="1" dirty="0">
                  <a:solidFill>
                    <a:srgbClr val="000000"/>
                  </a:solidFill>
                  <a:latin typeface="+mn-lt"/>
                  <a:ea typeface="Batang" pitchFamily="18" charset="-127"/>
                </a:rPr>
                <a:t>S-sensing characteristics of </a:t>
              </a:r>
              <a:r>
                <a:rPr lang="en-US" altLang="ko-KR" sz="3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Zn</a:t>
              </a:r>
              <a:r>
                <a:rPr lang="en-US" altLang="ko-KR" sz="30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2</a:t>
              </a:r>
              <a:r>
                <a:rPr lang="en-US" altLang="ko-KR" sz="3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SnO</a:t>
              </a:r>
              <a:r>
                <a:rPr lang="en-US" altLang="ko-KR" sz="30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4 </a:t>
              </a:r>
              <a:r>
                <a:rPr lang="en-US" altLang="ko-KR" sz="3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</a:rPr>
                <a:t>at different hydrothermal temperatures  </a:t>
              </a:r>
            </a:p>
          </p:txBody>
        </p:sp>
        <p:sp>
          <p:nvSpPr>
            <p:cNvPr id="39" name="Line 141">
              <a:extLst>
                <a:ext uri="{FF2B5EF4-FFF2-40B4-BE49-F238E27FC236}">
                  <a16:creationId xmlns:a16="http://schemas.microsoft.com/office/drawing/2014/main" id="{14CEB9B0-4085-B76E-D207-6C1816FA6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6" y="268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42">
              <a:extLst>
                <a:ext uri="{FF2B5EF4-FFF2-40B4-BE49-F238E27FC236}">
                  <a16:creationId xmlns:a16="http://schemas.microsoft.com/office/drawing/2014/main" id="{FAD1103D-9246-6495-E02A-0A0D608DF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6" y="330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43">
              <a:extLst>
                <a:ext uri="{FF2B5EF4-FFF2-40B4-BE49-F238E27FC236}">
                  <a16:creationId xmlns:a16="http://schemas.microsoft.com/office/drawing/2014/main" id="{E5FCD593-E04D-D982-8D3F-0D82F2083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6" y="393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 Box 60">
            <a:extLst>
              <a:ext uri="{FF2B5EF4-FFF2-40B4-BE49-F238E27FC236}">
                <a16:creationId xmlns:a16="http://schemas.microsoft.com/office/drawing/2014/main" id="{D10A70ED-8805-D63E-2344-F4527D71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241" y="39244013"/>
            <a:ext cx="26060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By investigation the properties of Zn</a:t>
            </a:r>
            <a:r>
              <a:rPr lang="en-US" altLang="ko-KR" sz="40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40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material at different hydrothermal temperatures: 180</a:t>
            </a:r>
            <a:r>
              <a:rPr lang="en-US" altLang="ko-KR" sz="40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C/24h, 200</a:t>
            </a:r>
            <a:r>
              <a:rPr lang="en-US" altLang="ko-KR" sz="40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C/24h, 220</a:t>
            </a:r>
            <a:r>
              <a:rPr lang="en-US" altLang="ko-KR" sz="40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C/24h. We showed that Zn</a:t>
            </a:r>
            <a:r>
              <a:rPr lang="en-US" altLang="ko-KR" sz="40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40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was the good material for the gas sensor applications.</a:t>
            </a:r>
            <a:r>
              <a:rPr lang="en-US" altLang="ko-KR" sz="40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 </a:t>
            </a:r>
            <a:r>
              <a:rPr lang="en-US" altLang="ko-KR" sz="40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43" name="Group 193">
            <a:extLst>
              <a:ext uri="{FF2B5EF4-FFF2-40B4-BE49-F238E27FC236}">
                <a16:creationId xmlns:a16="http://schemas.microsoft.com/office/drawing/2014/main" id="{4BFBE257-EF62-4FEE-0A6C-DD41942ECB3B}"/>
              </a:ext>
            </a:extLst>
          </p:cNvPr>
          <p:cNvGrpSpPr>
            <a:grpSpLocks/>
          </p:cNvGrpSpPr>
          <p:nvPr/>
        </p:nvGrpSpPr>
        <p:grpSpPr bwMode="auto">
          <a:xfrm>
            <a:off x="1672314" y="9486478"/>
            <a:ext cx="9753600" cy="2451100"/>
            <a:chOff x="672" y="3134"/>
            <a:chExt cx="6144" cy="1544"/>
          </a:xfrm>
        </p:grpSpPr>
        <p:sp>
          <p:nvSpPr>
            <p:cNvPr id="44" name="Rectangle 88" descr="작은 물방울">
              <a:extLst>
                <a:ext uri="{FF2B5EF4-FFF2-40B4-BE49-F238E27FC236}">
                  <a16:creationId xmlns:a16="http://schemas.microsoft.com/office/drawing/2014/main" id="{6A0CF736-52BD-D780-EAA5-56DC416C3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34"/>
              <a:ext cx="3360" cy="412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High electron mobility</a:t>
              </a:r>
            </a:p>
          </p:txBody>
        </p:sp>
        <p:sp>
          <p:nvSpPr>
            <p:cNvPr id="45" name="Rectangle 89" descr="작은 물방울">
              <a:extLst>
                <a:ext uri="{FF2B5EF4-FFF2-40B4-BE49-F238E27FC236}">
                  <a16:creationId xmlns:a16="http://schemas.microsoft.com/office/drawing/2014/main" id="{6B7930F2-324A-91F9-509C-3FAA64C69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0"/>
              <a:ext cx="3360" cy="412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Good uniformity</a:t>
              </a:r>
            </a:p>
          </p:txBody>
        </p:sp>
        <p:sp>
          <p:nvSpPr>
            <p:cNvPr id="46" name="Rectangle 90" descr="작은 물방울">
              <a:extLst>
                <a:ext uri="{FF2B5EF4-FFF2-40B4-BE49-F238E27FC236}">
                  <a16:creationId xmlns:a16="http://schemas.microsoft.com/office/drawing/2014/main" id="{A0A92264-D3CB-008D-A938-80092FD3C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4266"/>
              <a:ext cx="3360" cy="412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High electrical conductivity</a:t>
              </a:r>
            </a:p>
          </p:txBody>
        </p:sp>
        <p:sp>
          <p:nvSpPr>
            <p:cNvPr id="47" name="Rectangle 91">
              <a:extLst>
                <a:ext uri="{FF2B5EF4-FFF2-40B4-BE49-F238E27FC236}">
                  <a16:creationId xmlns:a16="http://schemas.microsoft.com/office/drawing/2014/main" id="{1BE14E12-4578-B415-1681-36BF291D4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450"/>
              <a:ext cx="2256" cy="864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3906838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3906838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ko-KR" sz="33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Zn</a:t>
              </a:r>
              <a:r>
                <a:rPr lang="en-US" altLang="ko-KR" sz="33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2</a:t>
              </a:r>
              <a:r>
                <a:rPr lang="en-US" altLang="ko-KR" sz="33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SnO</a:t>
              </a:r>
              <a:r>
                <a:rPr lang="en-US" altLang="ko-KR" sz="33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4</a:t>
              </a:r>
              <a:r>
                <a:rPr lang="en-US" altLang="ko-KR" sz="33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ea typeface="굴림" pitchFamily="34" charset="-127"/>
                  <a:cs typeface="Arial" panose="020B0604020202020204" pitchFamily="34" charset="0"/>
                </a:rPr>
                <a:t> material </a:t>
              </a:r>
            </a:p>
          </p:txBody>
        </p:sp>
        <p:sp>
          <p:nvSpPr>
            <p:cNvPr id="48" name="Line 149">
              <a:extLst>
                <a:ext uri="{FF2B5EF4-FFF2-40B4-BE49-F238E27FC236}">
                  <a16:creationId xmlns:a16="http://schemas.microsoft.com/office/drawing/2014/main" id="{F83DAA0F-6095-0CD6-A72A-BADC23FC5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3354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9" name="Line 150">
              <a:extLst>
                <a:ext uri="{FF2B5EF4-FFF2-40B4-BE49-F238E27FC236}">
                  <a16:creationId xmlns:a16="http://schemas.microsoft.com/office/drawing/2014/main" id="{D48B2EE5-32E7-F726-DE57-DAEDD9AC9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354"/>
              <a:ext cx="0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50" name="Line 151">
              <a:extLst>
                <a:ext uri="{FF2B5EF4-FFF2-40B4-BE49-F238E27FC236}">
                  <a16:creationId xmlns:a16="http://schemas.microsoft.com/office/drawing/2014/main" id="{43AFAEB8-75E1-21B1-086B-42A5CC987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4458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51" name="Line 152">
              <a:extLst>
                <a:ext uri="{FF2B5EF4-FFF2-40B4-BE49-F238E27FC236}">
                  <a16:creationId xmlns:a16="http://schemas.microsoft.com/office/drawing/2014/main" id="{40226752-F510-B4C4-1437-0C6D2B481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88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52" name="Line 153">
              <a:extLst>
                <a:ext uri="{FF2B5EF4-FFF2-40B4-BE49-F238E27FC236}">
                  <a16:creationId xmlns:a16="http://schemas.microsoft.com/office/drawing/2014/main" id="{0126319F-A111-F3A1-DCDE-F4B894C11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882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53" name="Text Box 53">
            <a:extLst>
              <a:ext uri="{FF2B5EF4-FFF2-40B4-BE49-F238E27FC236}">
                <a16:creationId xmlns:a16="http://schemas.microsoft.com/office/drawing/2014/main" id="{EC167AD7-88DB-E277-3EB3-8EA467679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602" y="19508983"/>
            <a:ext cx="13492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Fig. 3. 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H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S-sensing characteristics of Zn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SnO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at 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180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hydrothermal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 measured at different temperatures 350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400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450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 : (a) transient resistance and sensor response versus time upon exposure to different H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 concentrations, (b) sensor response as a function of H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 concentrations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 Box 305">
            <a:extLst>
              <a:ext uri="{FF2B5EF4-FFF2-40B4-BE49-F238E27FC236}">
                <a16:creationId xmlns:a16="http://schemas.microsoft.com/office/drawing/2014/main" id="{0486DCED-9CC3-23BF-88FD-20A90577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6189" y="19085120"/>
            <a:ext cx="83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n-lt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55" name="Text Box 306">
            <a:extLst>
              <a:ext uri="{FF2B5EF4-FFF2-40B4-BE49-F238E27FC236}">
                <a16:creationId xmlns:a16="http://schemas.microsoft.com/office/drawing/2014/main" id="{3AB33FF4-A417-4923-99FC-F2826043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7314" y="19075595"/>
            <a:ext cx="755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n-lt"/>
                <a:cs typeface="Arial" panose="020B0604020202020204" pitchFamily="34" charset="0"/>
              </a:rPr>
              <a:t>(b)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A33FB92F-F2E7-BD32-8067-F82621775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64" y="26447328"/>
            <a:ext cx="343376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305">
            <a:extLst>
              <a:ext uri="{FF2B5EF4-FFF2-40B4-BE49-F238E27FC236}">
                <a16:creationId xmlns:a16="http://schemas.microsoft.com/office/drawing/2014/main" id="{69D726D6-38BE-F093-832D-C51A672A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664" y="29419128"/>
            <a:ext cx="23780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(a)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180 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 / 24 h</a:t>
            </a:r>
            <a:endParaRPr lang="en-US" altLang="en-US" sz="28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Text Box 305">
            <a:extLst>
              <a:ext uri="{FF2B5EF4-FFF2-40B4-BE49-F238E27FC236}">
                <a16:creationId xmlns:a16="http://schemas.microsoft.com/office/drawing/2014/main" id="{50DE8428-DEB5-A72F-4C53-0D8C170A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677" y="29419128"/>
            <a:ext cx="2379662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(b)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200 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 / 24 h</a:t>
            </a:r>
            <a:endParaRPr lang="en-US" altLang="en-US" sz="2800" b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9" name="Picture 1">
            <a:extLst>
              <a:ext uri="{FF2B5EF4-FFF2-40B4-BE49-F238E27FC236}">
                <a16:creationId xmlns:a16="http://schemas.microsoft.com/office/drawing/2014/main" id="{5E223721-4602-A9D8-A1CD-85B64F038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64" y="26487016"/>
            <a:ext cx="358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2C514477-F776-A622-CC5A-DEB8B6E15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02" y="26506066"/>
            <a:ext cx="35020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305">
            <a:extLst>
              <a:ext uri="{FF2B5EF4-FFF2-40B4-BE49-F238E27FC236}">
                <a16:creationId xmlns:a16="http://schemas.microsoft.com/office/drawing/2014/main" id="{7120B394-FC91-FC32-213D-0B62822B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8064" y="29419128"/>
            <a:ext cx="23780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(c)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220 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 / 24 h</a:t>
            </a:r>
            <a:endParaRPr lang="en-US" altLang="en-US" sz="28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Text Box 53">
            <a:extLst>
              <a:ext uri="{FF2B5EF4-FFF2-40B4-BE49-F238E27FC236}">
                <a16:creationId xmlns:a16="http://schemas.microsoft.com/office/drawing/2014/main" id="{E33A4AB2-4AFE-8CF1-5C58-2AD20D61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577" y="30638328"/>
            <a:ext cx="105918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9174" tIns="139589" rIns="279174" bIns="139589"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32125" indent="-11668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4075" indent="-93345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529388" indent="-931863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394700" indent="-931863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8519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3091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7663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223500" indent="-931863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Fig. 2. The XRD images of the synthesized Zn</a:t>
            </a:r>
            <a:r>
              <a:rPr lang="en-US" altLang="ko-KR" sz="28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SnO</a:t>
            </a:r>
            <a:r>
              <a:rPr lang="en-US" altLang="ko-KR" sz="2800" b="1" baseline="-25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3" name="Object 103">
            <a:extLst>
              <a:ext uri="{FF2B5EF4-FFF2-40B4-BE49-F238E27FC236}">
                <a16:creationId xmlns:a16="http://schemas.microsoft.com/office/drawing/2014/main" id="{A15AD266-C92C-78F5-4661-8E8BF33E4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17746"/>
              </p:ext>
            </p:extLst>
          </p:nvPr>
        </p:nvGraphicFramePr>
        <p:xfrm>
          <a:off x="872214" y="31054253"/>
          <a:ext cx="4521200" cy="349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1" imgW="4023360" imgH="3108960" progId="Origin50.Graph">
                  <p:embed/>
                </p:oleObj>
              </mc:Choice>
              <mc:Fallback>
                <p:oleObj name="Graph" r:id="rId11" imgW="4023360" imgH="3108960" progId="Origin50.Graph">
                  <p:embed/>
                  <p:pic>
                    <p:nvPicPr>
                      <p:cNvPr id="4107" name="Object 103">
                        <a:extLst>
                          <a:ext uri="{FF2B5EF4-FFF2-40B4-BE49-F238E27FC236}">
                            <a16:creationId xmlns:a16="http://schemas.microsoft.com/office/drawing/2014/main" id="{78E63929-BF9B-4E52-8811-9C2ED663DF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214" y="31054253"/>
                        <a:ext cx="4521200" cy="349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05">
            <a:extLst>
              <a:ext uri="{FF2B5EF4-FFF2-40B4-BE49-F238E27FC236}">
                <a16:creationId xmlns:a16="http://schemas.microsoft.com/office/drawing/2014/main" id="{3381BA98-A87F-3A32-FDB0-CD9801FC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527" y="34381653"/>
            <a:ext cx="2379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(a)</a:t>
            </a:r>
          </a:p>
        </p:txBody>
      </p:sp>
      <p:graphicFrame>
        <p:nvGraphicFramePr>
          <p:cNvPr id="65" name="Object 105">
            <a:extLst>
              <a:ext uri="{FF2B5EF4-FFF2-40B4-BE49-F238E27FC236}">
                <a16:creationId xmlns:a16="http://schemas.microsoft.com/office/drawing/2014/main" id="{2F8AF204-DB50-611A-4785-3E27776D8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9424"/>
              </p:ext>
            </p:extLst>
          </p:nvPr>
        </p:nvGraphicFramePr>
        <p:xfrm>
          <a:off x="5061627" y="31019328"/>
          <a:ext cx="4610100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3" imgW="3877056" imgH="2962656" progId="Origin50.Graph">
                  <p:embed/>
                </p:oleObj>
              </mc:Choice>
              <mc:Fallback>
                <p:oleObj name="Graph" r:id="rId13" imgW="3877056" imgH="2962656" progId="Origin50.Graph">
                  <p:embed/>
                  <p:pic>
                    <p:nvPicPr>
                      <p:cNvPr id="4109" name="Object 105">
                        <a:extLst>
                          <a:ext uri="{FF2B5EF4-FFF2-40B4-BE49-F238E27FC236}">
                            <a16:creationId xmlns:a16="http://schemas.microsoft.com/office/drawing/2014/main" id="{F0597B09-4A4B-B98A-3939-0578275C7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627" y="31019328"/>
                        <a:ext cx="4610100" cy="352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06">
            <a:extLst>
              <a:ext uri="{FF2B5EF4-FFF2-40B4-BE49-F238E27FC236}">
                <a16:creationId xmlns:a16="http://schemas.microsoft.com/office/drawing/2014/main" id="{7DBAB8FE-C14C-083E-D249-8701F7BD7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94270"/>
              </p:ext>
            </p:extLst>
          </p:nvPr>
        </p:nvGraphicFramePr>
        <p:xfrm>
          <a:off x="9400264" y="31036791"/>
          <a:ext cx="4576763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5" imgW="4023360" imgH="3108960" progId="Origin50.Graph">
                  <p:embed/>
                </p:oleObj>
              </mc:Choice>
              <mc:Fallback>
                <p:oleObj name="Graph" r:id="rId15" imgW="4023360" imgH="3108960" progId="Origin50.Graph">
                  <p:embed/>
                  <p:pic>
                    <p:nvPicPr>
                      <p:cNvPr id="4110" name="Object 106">
                        <a:extLst>
                          <a:ext uri="{FF2B5EF4-FFF2-40B4-BE49-F238E27FC236}">
                            <a16:creationId xmlns:a16="http://schemas.microsoft.com/office/drawing/2014/main" id="{3772FE31-68D4-C54D-0ACD-EBCC113901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264" y="31036791"/>
                        <a:ext cx="4576763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305">
            <a:extLst>
              <a:ext uri="{FF2B5EF4-FFF2-40B4-BE49-F238E27FC236}">
                <a16:creationId xmlns:a16="http://schemas.microsoft.com/office/drawing/2014/main" id="{837DF0EC-8751-21EC-1F54-F88BA0053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639" y="34448328"/>
            <a:ext cx="237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68" name="Text Box 305">
            <a:extLst>
              <a:ext uri="{FF2B5EF4-FFF2-40B4-BE49-F238E27FC236}">
                <a16:creationId xmlns:a16="http://schemas.microsoft.com/office/drawing/2014/main" id="{74002E7D-4D4C-C583-8CF4-B5C79085A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9302" y="34372128"/>
            <a:ext cx="2379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(c)</a:t>
            </a:r>
          </a:p>
        </p:txBody>
      </p:sp>
      <p:graphicFrame>
        <p:nvGraphicFramePr>
          <p:cNvPr id="69" name="Object 109">
            <a:extLst>
              <a:ext uri="{FF2B5EF4-FFF2-40B4-BE49-F238E27FC236}">
                <a16:creationId xmlns:a16="http://schemas.microsoft.com/office/drawing/2014/main" id="{BB1F32A3-980C-1315-5DF5-C7D87B4C0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3851"/>
              </p:ext>
            </p:extLst>
          </p:nvPr>
        </p:nvGraphicFramePr>
        <p:xfrm>
          <a:off x="18429964" y="13439970"/>
          <a:ext cx="37846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7" imgW="3877056" imgH="2962656" progId="Origin50.Graph">
                  <p:embed/>
                </p:oleObj>
              </mc:Choice>
              <mc:Fallback>
                <p:oleObj name="Graph" r:id="rId17" imgW="3877056" imgH="2962656" progId="Origin50.Graph">
                  <p:embed/>
                  <p:pic>
                    <p:nvPicPr>
                      <p:cNvPr id="4113" name="Object 109">
                        <a:extLst>
                          <a:ext uri="{FF2B5EF4-FFF2-40B4-BE49-F238E27FC236}">
                            <a16:creationId xmlns:a16="http://schemas.microsoft.com/office/drawing/2014/main" id="{79FD4834-572C-0A5C-EE4B-6FCC01C5F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9964" y="13439970"/>
                        <a:ext cx="37846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10">
            <a:extLst>
              <a:ext uri="{FF2B5EF4-FFF2-40B4-BE49-F238E27FC236}">
                <a16:creationId xmlns:a16="http://schemas.microsoft.com/office/drawing/2014/main" id="{2DD5DDAD-3B3B-376F-3CA8-7506756E4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58794"/>
              </p:ext>
            </p:extLst>
          </p:nvPr>
        </p:nvGraphicFramePr>
        <p:xfrm>
          <a:off x="15088277" y="13393933"/>
          <a:ext cx="3646487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9" imgW="3877056" imgH="2962656" progId="Origin50.Graph">
                  <p:embed/>
                </p:oleObj>
              </mc:Choice>
              <mc:Fallback>
                <p:oleObj name="Graph" r:id="rId19" imgW="3877056" imgH="2962656" progId="Origin50.Graph">
                  <p:embed/>
                  <p:pic>
                    <p:nvPicPr>
                      <p:cNvPr id="4114" name="Object 110">
                        <a:extLst>
                          <a:ext uri="{FF2B5EF4-FFF2-40B4-BE49-F238E27FC236}">
                            <a16:creationId xmlns:a16="http://schemas.microsoft.com/office/drawing/2014/main" id="{CD0D5161-59CB-45C9-1A40-C86E98D7A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8277" y="13393933"/>
                        <a:ext cx="3646487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1">
            <a:extLst>
              <a:ext uri="{FF2B5EF4-FFF2-40B4-BE49-F238E27FC236}">
                <a16:creationId xmlns:a16="http://schemas.microsoft.com/office/drawing/2014/main" id="{89B25143-FC39-7510-E54C-2217A9943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4875"/>
              </p:ext>
            </p:extLst>
          </p:nvPr>
        </p:nvGraphicFramePr>
        <p:xfrm>
          <a:off x="21725614" y="13476483"/>
          <a:ext cx="3736975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1" imgW="3877056" imgH="2962656" progId="Origin50.Graph">
                  <p:embed/>
                </p:oleObj>
              </mc:Choice>
              <mc:Fallback>
                <p:oleObj name="Graph" r:id="rId21" imgW="3877056" imgH="2962656" progId="Origin50.Graph">
                  <p:embed/>
                  <p:pic>
                    <p:nvPicPr>
                      <p:cNvPr id="4115" name="Object 111">
                        <a:extLst>
                          <a:ext uri="{FF2B5EF4-FFF2-40B4-BE49-F238E27FC236}">
                            <a16:creationId xmlns:a16="http://schemas.microsoft.com/office/drawing/2014/main" id="{EBABBA52-77E1-AAC4-AE77-068AD735ED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5614" y="13476483"/>
                        <a:ext cx="3736975" cy="285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12">
            <a:extLst>
              <a:ext uri="{FF2B5EF4-FFF2-40B4-BE49-F238E27FC236}">
                <a16:creationId xmlns:a16="http://schemas.microsoft.com/office/drawing/2014/main" id="{12A69EFC-A207-4623-4F68-CCA179A0F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82390"/>
              </p:ext>
            </p:extLst>
          </p:nvPr>
        </p:nvGraphicFramePr>
        <p:xfrm>
          <a:off x="14981914" y="16270483"/>
          <a:ext cx="376872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3" imgW="3877056" imgH="2962656" progId="Origin50.Graph">
                  <p:embed/>
                </p:oleObj>
              </mc:Choice>
              <mc:Fallback>
                <p:oleObj name="Graph" r:id="rId23" imgW="3877056" imgH="2962656" progId="Origin50.Graph">
                  <p:embed/>
                  <p:pic>
                    <p:nvPicPr>
                      <p:cNvPr id="4116" name="Object 112">
                        <a:extLst>
                          <a:ext uri="{FF2B5EF4-FFF2-40B4-BE49-F238E27FC236}">
                            <a16:creationId xmlns:a16="http://schemas.microsoft.com/office/drawing/2014/main" id="{50FAA805-A93C-6D5A-2B86-88E0BE9B4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1914" y="16270483"/>
                        <a:ext cx="3768725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13">
            <a:extLst>
              <a:ext uri="{FF2B5EF4-FFF2-40B4-BE49-F238E27FC236}">
                <a16:creationId xmlns:a16="http://schemas.microsoft.com/office/drawing/2014/main" id="{4621D9B7-40ED-BDF5-FDA0-1AA1020D5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22090"/>
              </p:ext>
            </p:extLst>
          </p:nvPr>
        </p:nvGraphicFramePr>
        <p:xfrm>
          <a:off x="18404564" y="16245083"/>
          <a:ext cx="3803650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5" imgW="3877056" imgH="2962656" progId="Origin50.Graph">
                  <p:embed/>
                </p:oleObj>
              </mc:Choice>
              <mc:Fallback>
                <p:oleObj name="Graph" r:id="rId25" imgW="3877056" imgH="2962656" progId="Origin50.Graph">
                  <p:embed/>
                  <p:pic>
                    <p:nvPicPr>
                      <p:cNvPr id="4117" name="Object 113">
                        <a:extLst>
                          <a:ext uri="{FF2B5EF4-FFF2-40B4-BE49-F238E27FC236}">
                            <a16:creationId xmlns:a16="http://schemas.microsoft.com/office/drawing/2014/main" id="{8739EC2C-0056-2A19-C50B-6E0C3F881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4564" y="16245083"/>
                        <a:ext cx="3803650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14">
            <a:extLst>
              <a:ext uri="{FF2B5EF4-FFF2-40B4-BE49-F238E27FC236}">
                <a16:creationId xmlns:a16="http://schemas.microsoft.com/office/drawing/2014/main" id="{83CB087E-011D-232E-76D5-516F02E26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32829"/>
              </p:ext>
            </p:extLst>
          </p:nvPr>
        </p:nvGraphicFramePr>
        <p:xfrm>
          <a:off x="21587502" y="16262545"/>
          <a:ext cx="3781425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7" imgW="3877056" imgH="2962656" progId="Origin50.Graph">
                  <p:embed/>
                </p:oleObj>
              </mc:Choice>
              <mc:Fallback>
                <p:oleObj name="Graph" r:id="rId27" imgW="3877056" imgH="2962656" progId="Origin50.Graph">
                  <p:embed/>
                  <p:pic>
                    <p:nvPicPr>
                      <p:cNvPr id="4118" name="Object 114">
                        <a:extLst>
                          <a:ext uri="{FF2B5EF4-FFF2-40B4-BE49-F238E27FC236}">
                            <a16:creationId xmlns:a16="http://schemas.microsoft.com/office/drawing/2014/main" id="{29080B49-18B0-7209-1676-ED9D49D24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7502" y="16262545"/>
                        <a:ext cx="3781425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Picture 115">
            <a:extLst>
              <a:ext uri="{FF2B5EF4-FFF2-40B4-BE49-F238E27FC236}">
                <a16:creationId xmlns:a16="http://schemas.microsoft.com/office/drawing/2014/main" id="{E9BA1E18-C1C2-C016-4477-03B373D2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164" y="13219308"/>
            <a:ext cx="36544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6">
            <a:extLst>
              <a:ext uri="{FF2B5EF4-FFF2-40B4-BE49-F238E27FC236}">
                <a16:creationId xmlns:a16="http://schemas.microsoft.com/office/drawing/2014/main" id="{D5052B12-10E9-8FC4-40B1-7328717D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764" y="16027595"/>
            <a:ext cx="3806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131">
            <a:extLst>
              <a:ext uri="{FF2B5EF4-FFF2-40B4-BE49-F238E27FC236}">
                <a16:creationId xmlns:a16="http://schemas.microsoft.com/office/drawing/2014/main" id="{E3799F51-A7B0-5381-D7F6-DBA08A1F8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01562"/>
              </p:ext>
            </p:extLst>
          </p:nvPr>
        </p:nvGraphicFramePr>
        <p:xfrm>
          <a:off x="15370852" y="21151428"/>
          <a:ext cx="6694487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1" imgW="3877056" imgH="2962656" progId="Origin50.Graph">
                  <p:embed/>
                </p:oleObj>
              </mc:Choice>
              <mc:Fallback>
                <p:oleObj name="Graph" r:id="rId31" imgW="3877056" imgH="2962656" progId="Origin50.Graph">
                  <p:embed/>
                  <p:pic>
                    <p:nvPicPr>
                      <p:cNvPr id="4121" name="Object 131">
                        <a:extLst>
                          <a:ext uri="{FF2B5EF4-FFF2-40B4-BE49-F238E27FC236}">
                            <a16:creationId xmlns:a16="http://schemas.microsoft.com/office/drawing/2014/main" id="{4A7D3D40-A188-54B8-6830-63CA3E2661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0852" y="21151428"/>
                        <a:ext cx="6694487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4">
            <a:extLst>
              <a:ext uri="{FF2B5EF4-FFF2-40B4-BE49-F238E27FC236}">
                <a16:creationId xmlns:a16="http://schemas.microsoft.com/office/drawing/2014/main" id="{A746E9A9-FF20-6E5E-DAA0-13C6A6C7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4939" y="26864841"/>
            <a:ext cx="13966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Fig. 4. 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Sensor response as a function of H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 concentrations 350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400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C, 450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 with (a) 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200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hydrothermal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(ZTO_2), 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220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hydrothermal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(ZTO_3).</a:t>
            </a:r>
            <a:endParaRPr lang="en-US" altLang="en-US" sz="280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9" name="Object 139">
            <a:extLst>
              <a:ext uri="{FF2B5EF4-FFF2-40B4-BE49-F238E27FC236}">
                <a16:creationId xmlns:a16="http://schemas.microsoft.com/office/drawing/2014/main" id="{F0CF1798-F510-949C-2990-60975ECB3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15248"/>
              </p:ext>
            </p:extLst>
          </p:nvPr>
        </p:nvGraphicFramePr>
        <p:xfrm>
          <a:off x="21968502" y="21129203"/>
          <a:ext cx="6748462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3" imgW="3877056" imgH="2962656" progId="Origin50.Graph">
                  <p:embed/>
                </p:oleObj>
              </mc:Choice>
              <mc:Fallback>
                <p:oleObj name="Graph" r:id="rId33" imgW="3877056" imgH="2962656" progId="Origin50.Graph">
                  <p:embed/>
                  <p:pic>
                    <p:nvPicPr>
                      <p:cNvPr id="4123" name="Object 139">
                        <a:extLst>
                          <a:ext uri="{FF2B5EF4-FFF2-40B4-BE49-F238E27FC236}">
                            <a16:creationId xmlns:a16="http://schemas.microsoft.com/office/drawing/2014/main" id="{F011E5DB-7999-B55F-C0E0-217FEC36C7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8502" y="21129203"/>
                        <a:ext cx="6748462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140">
            <a:extLst>
              <a:ext uri="{FF2B5EF4-FFF2-40B4-BE49-F238E27FC236}">
                <a16:creationId xmlns:a16="http://schemas.microsoft.com/office/drawing/2014/main" id="{816D4E08-52BD-5549-9DD0-378F424D3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3364" y="33587903"/>
            <a:ext cx="13714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Fig. 5. 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Sensor response as a function of H</a:t>
            </a:r>
            <a:r>
              <a:rPr lang="en-US" altLang="ko-KR" sz="2800" b="1" baseline="-25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S concentrations at 400</a:t>
            </a:r>
            <a:r>
              <a:rPr lang="en-US" altLang="ko-KR" sz="2800" b="1" baseline="30000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C with 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180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hydrothermal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(ZTO_1),  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200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hydrothermal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(ZTO_2), 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220</a:t>
            </a:r>
            <a:r>
              <a:rPr lang="en-US" altLang="ko-KR" sz="2800" b="1" baseline="30000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o</a:t>
            </a:r>
            <a:r>
              <a:rPr lang="en-US" altLang="ko-KR" sz="2800" b="1">
                <a:latin typeface="+mn-lt"/>
                <a:ea typeface="굴림" panose="020B0600000101010101" pitchFamily="34" charset="-127"/>
                <a:cs typeface="Arial" panose="020B0604020202020204" pitchFamily="34" charset="0"/>
              </a:rPr>
              <a:t>C/24h hydrothermal</a:t>
            </a:r>
            <a:r>
              <a:rPr lang="en-US" altLang="ko-KR" sz="2800" b="1">
                <a:solidFill>
                  <a:srgbClr val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 (ZTO_3).</a:t>
            </a:r>
            <a:endParaRPr lang="en-US" altLang="en-US" sz="280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1" name="Object 1">
            <a:extLst>
              <a:ext uri="{FF2B5EF4-FFF2-40B4-BE49-F238E27FC236}">
                <a16:creationId xmlns:a16="http://schemas.microsoft.com/office/drawing/2014/main" id="{89B34CE4-48AD-C436-8384-98D05A310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79736"/>
              </p:ext>
            </p:extLst>
          </p:nvPr>
        </p:nvGraphicFramePr>
        <p:xfrm>
          <a:off x="17077414" y="27685578"/>
          <a:ext cx="7753350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5" imgW="3877056" imgH="2962656" progId="Origin50.Graph">
                  <p:embed/>
                </p:oleObj>
              </mc:Choice>
              <mc:Fallback>
                <p:oleObj name="Graph" r:id="rId35" imgW="3877056" imgH="2962656" progId="Origin50.Graph">
                  <p:embed/>
                  <p:pic>
                    <p:nvPicPr>
                      <p:cNvPr id="4125" name="Object 1">
                        <a:extLst>
                          <a:ext uri="{FF2B5EF4-FFF2-40B4-BE49-F238E27FC236}">
                            <a16:creationId xmlns:a16="http://schemas.microsoft.com/office/drawing/2014/main" id="{6034FFEC-4F33-A94C-DE6F-05F3AE2C91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7414" y="27685578"/>
                        <a:ext cx="7753350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305">
            <a:extLst>
              <a:ext uri="{FF2B5EF4-FFF2-40B4-BE49-F238E27FC236}">
                <a16:creationId xmlns:a16="http://schemas.microsoft.com/office/drawing/2014/main" id="{5513BD76-5B25-0565-2A06-E72995FE1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8714" y="26304453"/>
            <a:ext cx="83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n-lt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83" name="Text Box 306">
            <a:extLst>
              <a:ext uri="{FF2B5EF4-FFF2-40B4-BE49-F238E27FC236}">
                <a16:creationId xmlns:a16="http://schemas.microsoft.com/office/drawing/2014/main" id="{85C70B33-0111-0623-57D7-39B5C7EF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764" y="26228253"/>
            <a:ext cx="755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9068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3413" indent="-1217613" defTabSz="3906838">
              <a:spcBef>
                <a:spcPct val="20000"/>
              </a:spcBef>
              <a:buChar char="–"/>
              <a:defRPr sz="1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4738" indent="-977900" defTabSz="3906838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7900" defTabSz="39068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89988" indent="-971550" defTabSz="3906838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471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43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15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18788" indent="-971550" defTabSz="3906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+mn-lt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84" name="Rectangle 92">
            <a:extLst>
              <a:ext uri="{FF2B5EF4-FFF2-40B4-BE49-F238E27FC236}">
                <a16:creationId xmlns:a16="http://schemas.microsoft.com/office/drawing/2014/main" id="{DBA08C52-7AB6-2109-A3D4-41920113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252" y="41597601"/>
            <a:ext cx="22596250" cy="52322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800" b="1" i="1"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Acknowledgment: </a:t>
            </a:r>
            <a:r>
              <a:rPr lang="en-US" altLang="ko-KR" sz="2800" i="1"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This research was supported by the .......................................................................................................................................</a:t>
            </a:r>
          </a:p>
        </p:txBody>
      </p:sp>
      <p:sp>
        <p:nvSpPr>
          <p:cNvPr id="85" name="TextBox 1">
            <a:extLst>
              <a:ext uri="{FF2B5EF4-FFF2-40B4-BE49-F238E27FC236}">
                <a16:creationId xmlns:a16="http://schemas.microsoft.com/office/drawing/2014/main" id="{F94E071C-653A-C039-C4DE-50D5B74D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663" y="16502791"/>
            <a:ext cx="64274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Poster size: A0</a:t>
            </a:r>
          </a:p>
        </p:txBody>
      </p:sp>
    </p:spTree>
    <p:extLst>
      <p:ext uri="{BB962C8B-B14F-4D97-AF65-F5344CB8AC3E}">
        <p14:creationId xmlns:p14="http://schemas.microsoft.com/office/powerpoint/2010/main" val="131410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611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Lato Black</vt:lpstr>
      <vt:lpstr>Lato Black</vt:lpstr>
      <vt:lpstr>Aptos Display</vt:lpstr>
      <vt:lpstr>Arial</vt:lpstr>
      <vt:lpstr>Aptos</vt:lpstr>
      <vt:lpstr>Office Theme</vt:lpstr>
      <vt:lpstr>Graph</vt:lpstr>
      <vt:lpstr>Origin Graph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Hoang Quoc Khanh</dc:creator>
  <cp:lastModifiedBy>Hoang Quoc Khanh</cp:lastModifiedBy>
  <cp:revision>11</cp:revision>
  <dcterms:created xsi:type="dcterms:W3CDTF">2024-06-03T07:56:56Z</dcterms:created>
  <dcterms:modified xsi:type="dcterms:W3CDTF">2024-06-03T09:10:46Z</dcterms:modified>
</cp:coreProperties>
</file>